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327" r:id="rId3"/>
    <p:sldId id="328" r:id="rId4"/>
    <p:sldId id="475" r:id="rId5"/>
    <p:sldId id="400" r:id="rId6"/>
    <p:sldId id="372" r:id="rId7"/>
    <p:sldId id="442" r:id="rId8"/>
    <p:sldId id="452" r:id="rId9"/>
    <p:sldId id="453" r:id="rId10"/>
    <p:sldId id="454" r:id="rId11"/>
    <p:sldId id="455" r:id="rId12"/>
    <p:sldId id="456" r:id="rId13"/>
    <p:sldId id="458" r:id="rId14"/>
    <p:sldId id="459" r:id="rId15"/>
    <p:sldId id="460" r:id="rId16"/>
    <p:sldId id="461" r:id="rId17"/>
    <p:sldId id="462" r:id="rId18"/>
    <p:sldId id="463" r:id="rId19"/>
    <p:sldId id="464" r:id="rId20"/>
    <p:sldId id="469" r:id="rId21"/>
    <p:sldId id="470" r:id="rId22"/>
    <p:sldId id="471" r:id="rId23"/>
    <p:sldId id="472" r:id="rId24"/>
    <p:sldId id="473" r:id="rId25"/>
    <p:sldId id="465" r:id="rId26"/>
    <p:sldId id="466" r:id="rId27"/>
    <p:sldId id="467" r:id="rId28"/>
    <p:sldId id="468" r:id="rId29"/>
    <p:sldId id="274" r:id="rId30"/>
    <p:sldId id="298" r:id="rId31"/>
    <p:sldId id="29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33CC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22" autoAdjust="0"/>
  </p:normalViewPr>
  <p:slideViewPr>
    <p:cSldViewPr>
      <p:cViewPr varScale="1">
        <p:scale>
          <a:sx n="108" d="100"/>
          <a:sy n="108" d="100"/>
        </p:scale>
        <p:origin x="126" y="4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66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red.com/story/mcdonalds-ai-hiring-chat-bot-paradoxai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4290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2 -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permissions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Reading</a:t>
            </a:r>
          </a:p>
          <a:p>
            <a:r>
              <a:rPr lang="en-US" dirty="0"/>
              <a:t>Execution allows moving through the directory</a:t>
            </a:r>
          </a:p>
          <a:p>
            <a:r>
              <a:rPr lang="en-US" dirty="0"/>
              <a:t>Writing and executing are needed to create and delete files in a directory</a:t>
            </a:r>
          </a:p>
          <a:p>
            <a:r>
              <a:rPr lang="en-US" dirty="0"/>
              <a:t>There is also a "sticky bit" for directories</a:t>
            </a:r>
          </a:p>
          <a:p>
            <a:pPr lvl="1"/>
            <a:r>
              <a:rPr lang="en-US" dirty="0"/>
              <a:t>If the sticky bit is set, only the directory owner can rename, move, or delete files owned by other people</a:t>
            </a:r>
          </a:p>
        </p:txBody>
      </p:sp>
    </p:spTree>
    <p:extLst>
      <p:ext uri="{BB962C8B-B14F-4D97-AF65-F5344CB8AC3E}">
        <p14:creationId xmlns:p14="http://schemas.microsoft.com/office/powerpoint/2010/main" val="211168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Permission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drwxr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-x</a:t>
            </a:r>
          </a:p>
          <a:p>
            <a:endParaRPr lang="en-US" dirty="0"/>
          </a:p>
          <a:p>
            <a:r>
              <a:rPr lang="en-US" b="1" dirty="0"/>
              <a:t>First character:</a:t>
            </a:r>
            <a:r>
              <a:rPr lang="en-US" dirty="0"/>
              <a:t>		directory or not</a:t>
            </a:r>
          </a:p>
          <a:p>
            <a:r>
              <a:rPr lang="en-US" b="1" dirty="0"/>
              <a:t>Next three characters:</a:t>
            </a:r>
            <a:r>
              <a:rPr lang="en-US" dirty="0"/>
              <a:t> 	owner permissions</a:t>
            </a:r>
          </a:p>
          <a:p>
            <a:r>
              <a:rPr lang="en-US" b="1" dirty="0"/>
              <a:t>Next three characters:</a:t>
            </a:r>
            <a:r>
              <a:rPr lang="en-US" dirty="0"/>
              <a:t> 	group permissions</a:t>
            </a:r>
          </a:p>
          <a:p>
            <a:r>
              <a:rPr lang="en-US" b="1" dirty="0"/>
              <a:t>Next three characters:</a:t>
            </a:r>
            <a:r>
              <a:rPr lang="en-US" dirty="0"/>
              <a:t> 	other permissions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95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chmod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change permissions using the Linux command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chmod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Examples: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chmod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a+r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wombat.txt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chmod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g+rw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combat.txt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chmod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664 ramjet.txt</a:t>
            </a:r>
          </a:p>
          <a:p>
            <a:r>
              <a:rPr lang="en-US" dirty="0"/>
              <a:t>Whoa!  664?  What's that?</a:t>
            </a:r>
          </a:p>
          <a:p>
            <a:pPr lvl="1"/>
            <a:r>
              <a:rPr lang="en-US" dirty="0"/>
              <a:t>Would it help if I pointed out that 664 can be written 110110100?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409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Role-based access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Role-based access control makes an effort to abstract away from specific subjects</a:t>
            </a:r>
          </a:p>
          <a:p>
            <a:r>
              <a:rPr lang="en-US"/>
              <a:t>The idea is that you should have access based on your role</a:t>
            </a:r>
          </a:p>
          <a:p>
            <a:r>
              <a:rPr lang="en-US"/>
              <a:t>Examples:</a:t>
            </a:r>
          </a:p>
          <a:p>
            <a:pPr lvl="1"/>
            <a:r>
              <a:rPr lang="en-US"/>
              <a:t>Secretaries have access to mailboxes</a:t>
            </a:r>
          </a:p>
          <a:p>
            <a:pPr lvl="1"/>
            <a:r>
              <a:rPr lang="en-US"/>
              <a:t>Department heads have access to performance reports</a:t>
            </a:r>
          </a:p>
          <a:p>
            <a:pPr lvl="1"/>
            <a:r>
              <a:rPr lang="en-US"/>
              <a:t>Provosts have access to salaries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22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RBAC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role is a collection of job functions</a:t>
            </a:r>
          </a:p>
          <a:p>
            <a:r>
              <a:rPr lang="en-US" dirty="0"/>
              <a:t>Each role is authorized to perform one or more transactions</a:t>
            </a:r>
          </a:p>
          <a:p>
            <a:r>
              <a:rPr lang="en-US" dirty="0"/>
              <a:t>The active role of a subject is the role </a:t>
            </a:r>
            <a:r>
              <a:rPr lang="en-US"/>
              <a:t>that subject </a:t>
            </a:r>
            <a:r>
              <a:rPr lang="en-US" dirty="0"/>
              <a:t>is currently performing</a:t>
            </a:r>
          </a:p>
          <a:p>
            <a:r>
              <a:rPr lang="en-US" dirty="0"/>
              <a:t>The authorized roles of a subject make up the set of roles that the subject is authorized to assume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29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Cryptography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62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Cryptography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"Secret writing"</a:t>
            </a:r>
          </a:p>
          <a:p>
            <a:r>
              <a:rPr lang="en-US" dirty="0"/>
              <a:t>The art of encoding a message so that its meaning is hidden</a:t>
            </a:r>
          </a:p>
          <a:p>
            <a:r>
              <a:rPr lang="en-US" b="1" dirty="0"/>
              <a:t>Cryptanalysis</a:t>
            </a:r>
            <a:r>
              <a:rPr lang="en-US" dirty="0"/>
              <a:t> is breaking those codes</a:t>
            </a:r>
          </a:p>
        </p:txBody>
      </p:sp>
    </p:spTree>
    <p:extLst>
      <p:ext uri="{BB962C8B-B14F-4D97-AF65-F5344CB8AC3E}">
        <p14:creationId xmlns:p14="http://schemas.microsoft.com/office/powerpoint/2010/main" val="194143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Encryption and decryption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Encryption</a:t>
            </a:r>
            <a:r>
              <a:rPr lang="en-US" dirty="0"/>
              <a:t> is the process of taking a message and encoding it</a:t>
            </a:r>
          </a:p>
          <a:p>
            <a:r>
              <a:rPr lang="en-US" b="1" dirty="0"/>
              <a:t>Decryption</a:t>
            </a:r>
            <a:r>
              <a:rPr lang="en-US" dirty="0"/>
              <a:t> is the process of decoding the code back into a message</a:t>
            </a:r>
          </a:p>
          <a:p>
            <a:r>
              <a:rPr lang="en-US" dirty="0"/>
              <a:t>A </a:t>
            </a:r>
            <a:r>
              <a:rPr lang="en-US" b="1" dirty="0"/>
              <a:t>plaintext</a:t>
            </a:r>
            <a:r>
              <a:rPr lang="en-US" dirty="0"/>
              <a:t> is a message before encryption</a:t>
            </a:r>
          </a:p>
          <a:p>
            <a:r>
              <a:rPr lang="en-US" dirty="0"/>
              <a:t>A </a:t>
            </a:r>
            <a:r>
              <a:rPr lang="en-US" b="1" dirty="0" err="1"/>
              <a:t>ciphertext</a:t>
            </a:r>
            <a:r>
              <a:rPr lang="en-US" dirty="0"/>
              <a:t> is the message in encrypted form</a:t>
            </a:r>
          </a:p>
          <a:p>
            <a:r>
              <a:rPr lang="en-US" dirty="0"/>
              <a:t>A </a:t>
            </a:r>
            <a:r>
              <a:rPr lang="en-US" b="1" dirty="0"/>
              <a:t>key</a:t>
            </a:r>
            <a:r>
              <a:rPr lang="en-US" dirty="0"/>
              <a:t> is an extra piece of information used in the encryption process</a:t>
            </a:r>
          </a:p>
        </p:txBody>
      </p:sp>
    </p:spTree>
    <p:extLst>
      <p:ext uri="{BB962C8B-B14F-4D97-AF65-F5344CB8AC3E}">
        <p14:creationId xmlns:p14="http://schemas.microsoft.com/office/powerpoint/2010/main" val="137669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plaintext is </a:t>
            </a:r>
            <a:r>
              <a:rPr lang="en-US" b="1" i="1" dirty="0"/>
              <a:t>M</a:t>
            </a:r>
            <a:r>
              <a:rPr lang="en-US" dirty="0"/>
              <a:t> (sometimes </a:t>
            </a:r>
            <a:r>
              <a:rPr lang="en-US" b="1" i="1" dirty="0"/>
              <a:t>P</a:t>
            </a:r>
            <a:r>
              <a:rPr lang="en-US" dirty="0"/>
              <a:t>)</a:t>
            </a:r>
          </a:p>
          <a:p>
            <a:r>
              <a:rPr lang="en-US" dirty="0"/>
              <a:t>A </a:t>
            </a:r>
            <a:r>
              <a:rPr lang="en-US" dirty="0" err="1"/>
              <a:t>ciphertext</a:t>
            </a:r>
            <a:r>
              <a:rPr lang="en-US" dirty="0"/>
              <a:t> is </a:t>
            </a:r>
            <a:r>
              <a:rPr lang="en-US" b="1" i="1" dirty="0"/>
              <a:t>C</a:t>
            </a:r>
          </a:p>
          <a:p>
            <a:r>
              <a:rPr lang="en-US" dirty="0"/>
              <a:t>The encryption function </a:t>
            </a:r>
            <a:r>
              <a:rPr lang="en-US" b="1" i="1" dirty="0"/>
              <a:t>E</a:t>
            </a:r>
            <a:r>
              <a:rPr lang="en-US" dirty="0"/>
              <a:t>(</a:t>
            </a:r>
            <a:r>
              <a:rPr lang="en-US" b="1" i="1" dirty="0"/>
              <a:t>x</a:t>
            </a:r>
            <a:r>
              <a:rPr lang="en-US" dirty="0"/>
              <a:t>) takes </a:t>
            </a:r>
            <a:r>
              <a:rPr lang="en-US" b="1" i="1" dirty="0"/>
              <a:t>M</a:t>
            </a:r>
            <a:r>
              <a:rPr lang="en-US" dirty="0"/>
              <a:t> and converts it into </a:t>
            </a:r>
            <a:r>
              <a:rPr lang="en-US" b="1" i="1" dirty="0"/>
              <a:t>C</a:t>
            </a:r>
          </a:p>
          <a:p>
            <a:pPr lvl="1"/>
            <a:r>
              <a:rPr lang="en-US" b="1" i="1" dirty="0"/>
              <a:t>E</a:t>
            </a:r>
            <a:r>
              <a:rPr lang="en-US" dirty="0"/>
              <a:t>(</a:t>
            </a:r>
            <a:r>
              <a:rPr lang="en-US" b="1" i="1" dirty="0"/>
              <a:t>M</a:t>
            </a:r>
            <a:r>
              <a:rPr lang="en-US" dirty="0"/>
              <a:t>) = </a:t>
            </a:r>
            <a:r>
              <a:rPr lang="en-US" b="1" i="1" dirty="0"/>
              <a:t>C</a:t>
            </a:r>
          </a:p>
          <a:p>
            <a:r>
              <a:rPr lang="en-US" dirty="0"/>
              <a:t>The decryption function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x</a:t>
            </a:r>
            <a:r>
              <a:rPr lang="en-US" dirty="0"/>
              <a:t>) takes </a:t>
            </a:r>
            <a:r>
              <a:rPr lang="en-US" b="1" i="1" dirty="0"/>
              <a:t>C</a:t>
            </a:r>
            <a:r>
              <a:rPr lang="en-US" dirty="0"/>
              <a:t> and converts it into </a:t>
            </a:r>
            <a:r>
              <a:rPr lang="en-US" b="1" i="1" dirty="0"/>
              <a:t>M</a:t>
            </a:r>
          </a:p>
          <a:p>
            <a:pPr lvl="1"/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C</a:t>
            </a:r>
            <a:r>
              <a:rPr lang="en-US" dirty="0"/>
              <a:t>) = </a:t>
            </a:r>
            <a:r>
              <a:rPr lang="en-US" b="1" i="1" dirty="0"/>
              <a:t>M</a:t>
            </a:r>
          </a:p>
          <a:p>
            <a:r>
              <a:rPr lang="en-US" dirty="0"/>
              <a:t>We sometimes specify encryption and decryption functions </a:t>
            </a:r>
            <a:r>
              <a:rPr lang="en-US" b="1" i="1" dirty="0" err="1"/>
              <a:t>E</a:t>
            </a:r>
            <a:r>
              <a:rPr lang="en-US" b="1" i="1" baseline="-25000" dirty="0" err="1"/>
              <a:t>k</a:t>
            </a:r>
            <a:r>
              <a:rPr lang="en-US" dirty="0"/>
              <a:t>(</a:t>
            </a:r>
            <a:r>
              <a:rPr lang="en-US" b="1" i="1" dirty="0"/>
              <a:t>x</a:t>
            </a:r>
            <a:r>
              <a:rPr lang="en-US" dirty="0"/>
              <a:t>) and </a:t>
            </a:r>
            <a:r>
              <a:rPr lang="en-US" b="1" i="1" dirty="0" err="1"/>
              <a:t>D</a:t>
            </a:r>
            <a:r>
              <a:rPr lang="en-US" b="1" i="1" baseline="-25000" dirty="0" err="1"/>
              <a:t>k</a:t>
            </a:r>
            <a:r>
              <a:rPr lang="en-US" dirty="0"/>
              <a:t>(</a:t>
            </a:r>
            <a:r>
              <a:rPr lang="en-US" b="1" i="1" dirty="0"/>
              <a:t>x</a:t>
            </a:r>
            <a:r>
              <a:rPr lang="en-US" dirty="0"/>
              <a:t>) specific to a key </a:t>
            </a:r>
            <a:r>
              <a:rPr lang="en-US" b="1" i="1" dirty="0"/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263231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Cryptography is supposed to prevent people from reading certain messages</a:t>
            </a:r>
          </a:p>
          <a:p>
            <a:r>
              <a:rPr lang="en-US" dirty="0"/>
              <a:t>Thus, we measure a </a:t>
            </a:r>
            <a:r>
              <a:rPr lang="en-US" b="1" dirty="0"/>
              <a:t>cryptosystem</a:t>
            </a:r>
            <a:r>
              <a:rPr lang="en-US" dirty="0"/>
              <a:t> based on its resistance to an </a:t>
            </a:r>
            <a:r>
              <a:rPr lang="en-US" b="1" dirty="0"/>
              <a:t>adversary</a:t>
            </a:r>
            <a:r>
              <a:rPr lang="en-US" dirty="0"/>
              <a:t> or </a:t>
            </a:r>
            <a:r>
              <a:rPr lang="en-US" b="1" dirty="0"/>
              <a:t>attacker</a:t>
            </a:r>
          </a:p>
          <a:p>
            <a:r>
              <a:rPr lang="en-US" dirty="0"/>
              <a:t>Kinds of attacks:</a:t>
            </a:r>
          </a:p>
          <a:p>
            <a:pPr lvl="1"/>
            <a:r>
              <a:rPr lang="en-US" b="1" dirty="0" err="1"/>
              <a:t>Ciphertext</a:t>
            </a:r>
            <a:r>
              <a:rPr lang="en-US" b="1" dirty="0"/>
              <a:t> only:</a:t>
            </a:r>
            <a:r>
              <a:rPr lang="en-US" dirty="0"/>
              <a:t>  Attacker only has access to an encrypted message, with a goal of decrypting it</a:t>
            </a:r>
          </a:p>
          <a:p>
            <a:pPr lvl="1"/>
            <a:r>
              <a:rPr lang="en-US" b="1" dirty="0"/>
              <a:t>Known plaintext:  </a:t>
            </a:r>
            <a:r>
              <a:rPr lang="en-US" dirty="0"/>
              <a:t>Attacker has access to a plaintext and its matching </a:t>
            </a:r>
            <a:r>
              <a:rPr lang="en-US" dirty="0" err="1"/>
              <a:t>ciphertext</a:t>
            </a:r>
            <a:r>
              <a:rPr lang="en-US" dirty="0"/>
              <a:t>, with a goal of discovering the key</a:t>
            </a:r>
          </a:p>
          <a:p>
            <a:pPr lvl="1"/>
            <a:r>
              <a:rPr lang="en-US" b="1" dirty="0"/>
              <a:t>Chosen plaintext: </a:t>
            </a:r>
            <a:r>
              <a:rPr lang="en-US" dirty="0"/>
              <a:t>Attacker may ask to encrypt any plaintext, with a goal of discovering the key</a:t>
            </a:r>
          </a:p>
          <a:p>
            <a:pPr lvl="1"/>
            <a:r>
              <a:rPr lang="en-US" dirty="0"/>
              <a:t>Others, less common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66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Biometrics</a:t>
            </a:r>
          </a:p>
          <a:p>
            <a:r>
              <a:rPr lang="en-US" dirty="0"/>
              <a:t>Tokens</a:t>
            </a:r>
          </a:p>
          <a:p>
            <a:r>
              <a:rPr lang="en-US" dirty="0"/>
              <a:t>Started access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A </a:t>
            </a:r>
            <a:r>
              <a:rPr lang="en-US" b="1" dirty="0"/>
              <a:t>sender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 wants to send a message to a </a:t>
            </a:r>
            <a:r>
              <a:rPr lang="en-US" b="1" dirty="0"/>
              <a:t>recipient</a:t>
            </a:r>
            <a:r>
              <a:rPr lang="en-US" dirty="0"/>
              <a:t> </a:t>
            </a:r>
            <a:r>
              <a:rPr lang="en-US" i="1" dirty="0"/>
              <a:t>R</a:t>
            </a:r>
          </a:p>
          <a:p>
            <a:pPr lvl="0"/>
            <a:r>
              <a:rPr lang="en-US" dirty="0"/>
              <a:t>If </a:t>
            </a:r>
            <a:r>
              <a:rPr lang="en-US" i="1" dirty="0"/>
              <a:t>S</a:t>
            </a:r>
            <a:r>
              <a:rPr lang="en-US" dirty="0"/>
              <a:t> gives the message to </a:t>
            </a:r>
            <a:r>
              <a:rPr lang="en-US" i="1" dirty="0"/>
              <a:t>T</a:t>
            </a:r>
            <a:r>
              <a:rPr lang="en-US" dirty="0"/>
              <a:t> who gives it to </a:t>
            </a:r>
            <a:r>
              <a:rPr lang="en-US" i="1" dirty="0"/>
              <a:t>R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dirty="0"/>
              <a:t> is a </a:t>
            </a:r>
            <a:r>
              <a:rPr lang="en-US" b="1" dirty="0"/>
              <a:t>transmission medium</a:t>
            </a:r>
          </a:p>
          <a:p>
            <a:pPr lvl="0"/>
            <a:r>
              <a:rPr lang="en-US" dirty="0"/>
              <a:t>If an outsider </a:t>
            </a:r>
            <a:r>
              <a:rPr lang="en-US" i="1" dirty="0"/>
              <a:t>O</a:t>
            </a:r>
            <a:r>
              <a:rPr lang="en-US" dirty="0"/>
              <a:t> wants to access the message (to read, change, or destroy it), we call </a:t>
            </a:r>
            <a:r>
              <a:rPr lang="en-US" i="1" dirty="0"/>
              <a:t>O</a:t>
            </a:r>
            <a:r>
              <a:rPr lang="en-US" dirty="0"/>
              <a:t> an </a:t>
            </a:r>
            <a:r>
              <a:rPr lang="en-US" b="1" dirty="0"/>
              <a:t>interceptor</a:t>
            </a:r>
            <a:r>
              <a:rPr lang="en-US" dirty="0"/>
              <a:t> or </a:t>
            </a:r>
            <a:r>
              <a:rPr lang="en-US" b="1" dirty="0"/>
              <a:t>intruder</a:t>
            </a:r>
          </a:p>
          <a:p>
            <a:pPr lvl="0"/>
            <a:r>
              <a:rPr lang="en-US" dirty="0"/>
              <a:t>The fear is that O will cause one of the four security failures we discussed earlier:</a:t>
            </a:r>
          </a:p>
          <a:p>
            <a:pPr lvl="1"/>
            <a:r>
              <a:rPr lang="en-US" dirty="0"/>
              <a:t>Blocking the message</a:t>
            </a:r>
          </a:p>
          <a:p>
            <a:pPr lvl="1"/>
            <a:r>
              <a:rPr lang="en-US" dirty="0"/>
              <a:t>Intercepting the message</a:t>
            </a:r>
          </a:p>
          <a:p>
            <a:pPr lvl="1"/>
            <a:r>
              <a:rPr lang="en-US" dirty="0"/>
              <a:t>Modifying the message</a:t>
            </a:r>
          </a:p>
          <a:p>
            <a:pPr lvl="1"/>
            <a:r>
              <a:rPr lang="en-US" dirty="0"/>
              <a:t>Fabricating a false message</a:t>
            </a:r>
          </a:p>
        </p:txBody>
      </p:sp>
    </p:spTree>
    <p:extLst>
      <p:ext uri="{BB962C8B-B14F-4D97-AF65-F5344CB8AC3E}">
        <p14:creationId xmlns:p14="http://schemas.microsoft.com/office/powerpoint/2010/main" val="252996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remix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previous slide gives traditional, formal terminology</a:t>
            </a:r>
          </a:p>
          <a:p>
            <a:r>
              <a:rPr lang="en-US" dirty="0"/>
              <a:t>Rather than use letters, a system popularized by Ron </a:t>
            </a:r>
            <a:r>
              <a:rPr lang="en-US" dirty="0" err="1"/>
              <a:t>Rivest</a:t>
            </a:r>
            <a:r>
              <a:rPr lang="en-US" dirty="0"/>
              <a:t> is to use </a:t>
            </a:r>
            <a:r>
              <a:rPr lang="en-US" b="1" dirty="0"/>
              <a:t>Alice</a:t>
            </a:r>
            <a:r>
              <a:rPr lang="en-US" dirty="0"/>
              <a:t> and </a:t>
            </a:r>
            <a:r>
              <a:rPr lang="en-US" b="1" dirty="0"/>
              <a:t>Bob</a:t>
            </a:r>
            <a:r>
              <a:rPr lang="en-US" dirty="0"/>
              <a:t> as the two parties communicating</a:t>
            </a:r>
          </a:p>
          <a:p>
            <a:pPr lvl="1"/>
            <a:r>
              <a:rPr lang="en-US" b="1" dirty="0"/>
              <a:t>Carl</a:t>
            </a:r>
            <a:r>
              <a:rPr lang="en-US" dirty="0"/>
              <a:t> or another "C" name can be used if three people are involved</a:t>
            </a:r>
          </a:p>
          <a:p>
            <a:r>
              <a:rPr lang="en-US" b="1" dirty="0"/>
              <a:t>Trent</a:t>
            </a:r>
            <a:r>
              <a:rPr lang="en-US" dirty="0"/>
              <a:t> is a trusted third party</a:t>
            </a:r>
          </a:p>
          <a:p>
            <a:r>
              <a:rPr lang="en-US" b="1" dirty="0"/>
              <a:t>Eve</a:t>
            </a:r>
            <a:r>
              <a:rPr lang="en-US" dirty="0"/>
              <a:t> is used for an evil user who often eavesdrops</a:t>
            </a:r>
          </a:p>
          <a:p>
            <a:r>
              <a:rPr lang="en-US" b="1" dirty="0"/>
              <a:t>Mallory</a:t>
            </a:r>
            <a:r>
              <a:rPr lang="en-US" dirty="0"/>
              <a:t> is used for a malicious user who is usually trying to modify messages</a:t>
            </a:r>
          </a:p>
        </p:txBody>
      </p:sp>
    </p:spTree>
    <p:extLst>
      <p:ext uri="{BB962C8B-B14F-4D97-AF65-F5344CB8AC3E}">
        <p14:creationId xmlns:p14="http://schemas.microsoft.com/office/powerpoint/2010/main" val="301247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Encryption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algorithms for encryption often rely on a secret piece of information, called a key</a:t>
            </a:r>
          </a:p>
          <a:p>
            <a:r>
              <a:rPr lang="en-US" dirty="0"/>
              <a:t>We can notate the use of a specific key in either of the two following ways:</a:t>
            </a:r>
          </a:p>
          <a:p>
            <a:pPr lvl="1"/>
            <a:r>
              <a:rPr lang="en-US" i="1" dirty="0"/>
              <a:t>C</a:t>
            </a:r>
            <a:r>
              <a:rPr lang="en-US" dirty="0"/>
              <a:t> = </a:t>
            </a:r>
            <a:r>
              <a:rPr lang="en-US" i="1" dirty="0"/>
              <a:t>E</a:t>
            </a:r>
            <a:r>
              <a:rPr lang="en-US" i="1" baseline="-25000" dirty="0"/>
              <a:t>K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</a:t>
            </a:r>
          </a:p>
          <a:p>
            <a:pPr lvl="1"/>
            <a:r>
              <a:rPr lang="en-US" i="1" dirty="0"/>
              <a:t>C</a:t>
            </a:r>
            <a:r>
              <a:rPr lang="en-US" dirty="0"/>
              <a:t> = </a:t>
            </a:r>
            <a:r>
              <a:rPr lang="en-US" i="1" dirty="0"/>
              <a:t>E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, </a:t>
            </a:r>
            <a:r>
              <a:rPr lang="en-US" i="1" dirty="0"/>
              <a:t>M</a:t>
            </a:r>
            <a:r>
              <a:rPr lang="en-US" dirty="0"/>
              <a:t>)</a:t>
            </a:r>
          </a:p>
          <a:p>
            <a:r>
              <a:rPr lang="en-US" dirty="0"/>
              <a:t>In symmetric (or private key) encryption, the encryption key and the decryption key are the same</a:t>
            </a:r>
          </a:p>
          <a:p>
            <a:r>
              <a:rPr lang="en-US" dirty="0"/>
              <a:t>In asymmetric (or public key) encryption, the encryption key and the decryption key are different</a:t>
            </a:r>
          </a:p>
        </p:txBody>
      </p:sp>
    </p:spTree>
    <p:extLst>
      <p:ext uri="{BB962C8B-B14F-4D97-AF65-F5344CB8AC3E}">
        <p14:creationId xmlns:p14="http://schemas.microsoft.com/office/powerpoint/2010/main" val="246568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Symmetric vs. asymmetric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826654" y="1702228"/>
            <a:ext cx="8003147" cy="2183973"/>
            <a:chOff x="302653" y="1626027"/>
            <a:chExt cx="8003147" cy="2183973"/>
          </a:xfrm>
        </p:grpSpPr>
        <p:sp>
          <p:nvSpPr>
            <p:cNvPr id="17" name="TextBox 16"/>
            <p:cNvSpPr txBox="1"/>
            <p:nvPr/>
          </p:nvSpPr>
          <p:spPr>
            <a:xfrm>
              <a:off x="4076700" y="2069068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Key </a:t>
              </a:r>
              <a:r>
                <a:rPr lang="en-US" i="1" dirty="0"/>
                <a:t>K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914400" y="2253734"/>
              <a:ext cx="7391400" cy="1556266"/>
              <a:chOff x="914400" y="2253734"/>
              <a:chExt cx="7391400" cy="155626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" name="Rectangle 4"/>
              <p:cNvSpPr/>
              <p:nvPr/>
            </p:nvSpPr>
            <p:spPr>
              <a:xfrm>
                <a:off x="2209800" y="2819400"/>
                <a:ext cx="1676400" cy="99060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Encryption</a:t>
                </a:r>
              </a:p>
            </p:txBody>
          </p:sp>
          <p:cxnSp>
            <p:nvCxnSpPr>
              <p:cNvPr id="7" name="Straight Arrow Connector 6"/>
              <p:cNvCxnSpPr>
                <a:endCxn id="5" idx="1"/>
              </p:cNvCxnSpPr>
              <p:nvPr/>
            </p:nvCxnSpPr>
            <p:spPr>
              <a:xfrm>
                <a:off x="914400" y="3314700"/>
                <a:ext cx="1295400" cy="0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>
                <a:stCxn id="5" idx="3"/>
                <a:endCxn id="9" idx="1"/>
              </p:cNvCxnSpPr>
              <p:nvPr/>
            </p:nvCxnSpPr>
            <p:spPr>
              <a:xfrm>
                <a:off x="3886200" y="3314700"/>
                <a:ext cx="1371600" cy="0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Rectangle 8"/>
              <p:cNvSpPr/>
              <p:nvPr/>
            </p:nvSpPr>
            <p:spPr>
              <a:xfrm>
                <a:off x="5257800" y="2819400"/>
                <a:ext cx="1676400" cy="9906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Decryption</a:t>
                </a:r>
              </a:p>
            </p:txBody>
          </p:sp>
          <p:cxnSp>
            <p:nvCxnSpPr>
              <p:cNvPr id="12" name="Straight Arrow Connector 11"/>
              <p:cNvCxnSpPr>
                <a:stCxn id="9" idx="3"/>
              </p:cNvCxnSpPr>
              <p:nvPr/>
            </p:nvCxnSpPr>
            <p:spPr>
              <a:xfrm>
                <a:off x="6934200" y="3314700"/>
                <a:ext cx="1371600" cy="0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Elbow Connector 25"/>
              <p:cNvCxnSpPr>
                <a:stCxn id="17" idx="1"/>
                <a:endCxn id="5" idx="0"/>
              </p:cNvCxnSpPr>
              <p:nvPr/>
            </p:nvCxnSpPr>
            <p:spPr>
              <a:xfrm rot="10800000" flipV="1">
                <a:off x="3048000" y="2253734"/>
                <a:ext cx="1028700" cy="565666"/>
              </a:xfrm>
              <a:prstGeom prst="bentConnector2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Elbow Connector 27"/>
              <p:cNvCxnSpPr>
                <a:stCxn id="17" idx="3"/>
                <a:endCxn id="9" idx="0"/>
              </p:cNvCxnSpPr>
              <p:nvPr/>
            </p:nvCxnSpPr>
            <p:spPr>
              <a:xfrm>
                <a:off x="5067300" y="2253734"/>
                <a:ext cx="1028700" cy="565666"/>
              </a:xfrm>
              <a:prstGeom prst="bentConnector2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xtBox 45"/>
            <p:cNvSpPr txBox="1"/>
            <p:nvPr/>
          </p:nvSpPr>
          <p:spPr>
            <a:xfrm>
              <a:off x="302653" y="1626027"/>
              <a:ext cx="32575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Symmetric Encryption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62000" y="2907268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Plaintext </a:t>
              </a:r>
              <a:r>
                <a:rPr lang="en-US" i="1" dirty="0"/>
                <a:t>M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810000" y="28956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Ciphertext</a:t>
              </a:r>
              <a:r>
                <a:rPr lang="en-US" dirty="0"/>
                <a:t> </a:t>
              </a:r>
              <a:r>
                <a:rPr lang="en-US" i="1" dirty="0"/>
                <a:t>C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858000" y="28956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Plaintext </a:t>
              </a:r>
              <a:r>
                <a:rPr lang="en-US" i="1" dirty="0"/>
                <a:t>M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828800" y="4186535"/>
            <a:ext cx="8001000" cy="2442865"/>
            <a:chOff x="304800" y="4262735"/>
            <a:chExt cx="8001000" cy="2442865"/>
          </a:xfrm>
        </p:grpSpPr>
        <p:sp>
          <p:nvSpPr>
            <p:cNvPr id="34" name="TextBox 33"/>
            <p:cNvSpPr txBox="1"/>
            <p:nvPr/>
          </p:nvSpPr>
          <p:spPr>
            <a:xfrm>
              <a:off x="2057400" y="4736068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Encryption Key </a:t>
              </a:r>
              <a:r>
                <a:rPr lang="en-US" i="1" dirty="0"/>
                <a:t>K</a:t>
              </a:r>
              <a:r>
                <a:rPr lang="en-US" i="1" baseline="-25000" dirty="0"/>
                <a:t>E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105400" y="4736068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Decryption Key </a:t>
              </a:r>
              <a:r>
                <a:rPr lang="en-US" i="1" dirty="0"/>
                <a:t>K</a:t>
              </a:r>
              <a:r>
                <a:rPr lang="en-US" i="1" baseline="-25000" dirty="0"/>
                <a:t>D</a:t>
              </a: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914400" y="5105400"/>
              <a:ext cx="7391400" cy="1600200"/>
              <a:chOff x="914400" y="5105400"/>
              <a:chExt cx="7391400" cy="160020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9" name="Rectangle 28"/>
              <p:cNvSpPr/>
              <p:nvPr/>
            </p:nvSpPr>
            <p:spPr>
              <a:xfrm>
                <a:off x="2209800" y="5715000"/>
                <a:ext cx="1676400" cy="99060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Encryption</a:t>
                </a:r>
              </a:p>
            </p:txBody>
          </p:sp>
          <p:cxnSp>
            <p:nvCxnSpPr>
              <p:cNvPr id="30" name="Straight Arrow Connector 29"/>
              <p:cNvCxnSpPr>
                <a:endCxn id="29" idx="1"/>
              </p:cNvCxnSpPr>
              <p:nvPr/>
            </p:nvCxnSpPr>
            <p:spPr>
              <a:xfrm>
                <a:off x="914400" y="6210300"/>
                <a:ext cx="1295400" cy="0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>
                <a:stCxn id="29" idx="3"/>
                <a:endCxn id="32" idx="1"/>
              </p:cNvCxnSpPr>
              <p:nvPr/>
            </p:nvCxnSpPr>
            <p:spPr>
              <a:xfrm>
                <a:off x="3886200" y="6210300"/>
                <a:ext cx="1371600" cy="0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Rectangle 31"/>
              <p:cNvSpPr/>
              <p:nvPr/>
            </p:nvSpPr>
            <p:spPr>
              <a:xfrm>
                <a:off x="5257800" y="5715000"/>
                <a:ext cx="1676400" cy="9906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Decryption</a:t>
                </a:r>
              </a:p>
            </p:txBody>
          </p:sp>
          <p:cxnSp>
            <p:nvCxnSpPr>
              <p:cNvPr id="33" name="Straight Arrow Connector 32"/>
              <p:cNvCxnSpPr>
                <a:stCxn id="32" idx="3"/>
              </p:cNvCxnSpPr>
              <p:nvPr/>
            </p:nvCxnSpPr>
            <p:spPr>
              <a:xfrm>
                <a:off x="6934200" y="6210300"/>
                <a:ext cx="1371600" cy="0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>
                <a:endCxn id="29" idx="0"/>
              </p:cNvCxnSpPr>
              <p:nvPr/>
            </p:nvCxnSpPr>
            <p:spPr>
              <a:xfrm>
                <a:off x="3047999" y="5105400"/>
                <a:ext cx="1" cy="609600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>
                <a:off x="6095999" y="5105400"/>
                <a:ext cx="1" cy="609600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304800" y="4262735"/>
              <a:ext cx="32575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Asymmetric Encryption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62000" y="5802868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Plaintext </a:t>
              </a:r>
              <a:r>
                <a:rPr lang="en-US" i="1" dirty="0"/>
                <a:t>M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10000" y="57912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Ciphertext</a:t>
              </a:r>
              <a:r>
                <a:rPr lang="en-US" dirty="0"/>
                <a:t> </a:t>
              </a:r>
              <a:r>
                <a:rPr lang="en-US" i="1" dirty="0"/>
                <a:t>C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858000" y="57912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Plaintext </a:t>
              </a:r>
              <a:r>
                <a:rPr lang="en-US" i="1" dirty="0"/>
                <a:t>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416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Cryptanalysts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</a:t>
            </a:r>
            <a:r>
              <a:rPr lang="en-US" b="1" dirty="0"/>
              <a:t>cryptanalyst</a:t>
            </a:r>
            <a:r>
              <a:rPr lang="en-US" dirty="0"/>
              <a:t> is someone who is trying to break the cryptography and discover the plaintext or the key</a:t>
            </a:r>
          </a:p>
          <a:p>
            <a:r>
              <a:rPr lang="en-US" dirty="0"/>
              <a:t>A cryptanalyst could:</a:t>
            </a:r>
          </a:p>
          <a:p>
            <a:pPr lvl="1"/>
            <a:r>
              <a:rPr lang="en-US" dirty="0"/>
              <a:t>Break a single message</a:t>
            </a:r>
          </a:p>
          <a:p>
            <a:pPr lvl="1"/>
            <a:r>
              <a:rPr lang="en-US" dirty="0"/>
              <a:t>Find patterns in the encryption that allow future messages to be decrypted</a:t>
            </a:r>
          </a:p>
          <a:p>
            <a:pPr lvl="1"/>
            <a:r>
              <a:rPr lang="en-US" dirty="0"/>
              <a:t>Discover information in the messages without fully decrypting them</a:t>
            </a:r>
          </a:p>
          <a:p>
            <a:pPr lvl="1"/>
            <a:r>
              <a:rPr lang="en-US" dirty="0"/>
              <a:t>Discover the key</a:t>
            </a:r>
          </a:p>
          <a:p>
            <a:pPr lvl="1"/>
            <a:r>
              <a:rPr lang="en-US" dirty="0"/>
              <a:t>Find weaknesses in the implementation of the encryption</a:t>
            </a:r>
          </a:p>
          <a:p>
            <a:pPr lvl="1"/>
            <a:r>
              <a:rPr lang="en-US" dirty="0"/>
              <a:t>Find weaknesses in the encryption that may or may not be able to lead to breaks in the future</a:t>
            </a:r>
          </a:p>
        </p:txBody>
      </p:sp>
    </p:spTree>
    <p:extLst>
      <p:ext uri="{BB962C8B-B14F-4D97-AF65-F5344CB8AC3E}">
        <p14:creationId xmlns:p14="http://schemas.microsoft.com/office/powerpoint/2010/main" val="689008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There are two kinds of security for encryption schemes</a:t>
            </a:r>
          </a:p>
          <a:p>
            <a:pPr lvl="1"/>
            <a:r>
              <a:rPr lang="en-US" b="1" dirty="0"/>
              <a:t>Unconditionally secure</a:t>
            </a:r>
          </a:p>
          <a:p>
            <a:pPr lvl="2"/>
            <a:r>
              <a:rPr lang="en-US" dirty="0"/>
              <a:t>No matter how much time or energy an attacker has, it is impossible to determine the plaintext</a:t>
            </a:r>
          </a:p>
          <a:p>
            <a:pPr lvl="1"/>
            <a:r>
              <a:rPr lang="en-US" b="1" dirty="0"/>
              <a:t>Computationally secure</a:t>
            </a:r>
          </a:p>
          <a:p>
            <a:pPr lvl="2"/>
            <a:r>
              <a:rPr lang="en-US" dirty="0"/>
              <a:t>The cost of breaking the cipher exceeds the value of the encrypted information</a:t>
            </a:r>
          </a:p>
          <a:p>
            <a:pPr lvl="2"/>
            <a:r>
              <a:rPr lang="en-US" dirty="0"/>
              <a:t>The time required to break the cipher exceeds the useful lifetime of the information</a:t>
            </a:r>
          </a:p>
          <a:p>
            <a:r>
              <a:rPr lang="en-US" dirty="0"/>
              <a:t>We focus on computationally secure, because there is only one practical system that is unconditionally secure</a:t>
            </a:r>
          </a:p>
          <a:p>
            <a:endParaRPr lang="en-US" dirty="0"/>
          </a:p>
          <a:p>
            <a:r>
              <a:rPr lang="en-US" dirty="0"/>
              <a:t>"I want them to remain secret for as long as men are capable of evil"  -</a:t>
            </a:r>
            <a:r>
              <a:rPr lang="en-US" dirty="0" err="1"/>
              <a:t>Avi</a:t>
            </a:r>
            <a:r>
              <a:rPr lang="en-US" dirty="0"/>
              <a:t> from </a:t>
            </a:r>
            <a:r>
              <a:rPr lang="en-US" i="1" dirty="0" err="1"/>
              <a:t>Cryptonomicon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75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Modular Arithmetic Overview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475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 of Modular Arithmetic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Modulo operator takes the remainder</a:t>
            </a:r>
          </a:p>
          <a:p>
            <a:r>
              <a:rPr lang="en-US" dirty="0"/>
              <a:t>Two numbers are said to be congruent modulo </a:t>
            </a:r>
            <a:r>
              <a:rPr lang="en-US" b="1" i="1" dirty="0"/>
              <a:t>n</a:t>
            </a:r>
            <a:r>
              <a:rPr lang="en-US" dirty="0"/>
              <a:t> if they have the same remainder when divided by </a:t>
            </a:r>
            <a:r>
              <a:rPr lang="en-US" b="1" i="1" dirty="0"/>
              <a:t>n</a:t>
            </a:r>
          </a:p>
          <a:p>
            <a:r>
              <a:rPr lang="en-US" dirty="0"/>
              <a:t>For example,</a:t>
            </a:r>
          </a:p>
          <a:p>
            <a:pPr>
              <a:buNone/>
            </a:pPr>
            <a:r>
              <a:rPr lang="en-US" dirty="0"/>
              <a:t>	39 </a:t>
            </a:r>
            <a:r>
              <a:rPr lang="en-US" dirty="0">
                <a:sym typeface="Symbol" pitchFamily="18" charset="2"/>
              </a:rPr>
              <a:t> </a:t>
            </a:r>
            <a:r>
              <a:rPr lang="en-US" dirty="0"/>
              <a:t>3 (mod 12)</a:t>
            </a:r>
          </a:p>
          <a:p>
            <a:r>
              <a:rPr lang="en-US" dirty="0"/>
              <a:t>Addition, subtraction, and multiplication:</a:t>
            </a:r>
          </a:p>
          <a:p>
            <a:pPr lvl="1"/>
            <a:r>
              <a:rPr lang="en-US" dirty="0"/>
              <a:t>[(</a:t>
            </a:r>
            <a:r>
              <a:rPr lang="en-US" b="1" i="1" dirty="0"/>
              <a:t>a</a:t>
            </a:r>
            <a:r>
              <a:rPr lang="en-US" dirty="0"/>
              <a:t> mod </a:t>
            </a:r>
            <a:r>
              <a:rPr lang="en-US" b="1" i="1" dirty="0"/>
              <a:t>n</a:t>
            </a:r>
            <a:r>
              <a:rPr lang="en-US" dirty="0"/>
              <a:t>) + (</a:t>
            </a:r>
            <a:r>
              <a:rPr lang="en-US" b="1" i="1" dirty="0"/>
              <a:t>b</a:t>
            </a:r>
            <a:r>
              <a:rPr lang="en-US" dirty="0"/>
              <a:t> mod </a:t>
            </a:r>
            <a:r>
              <a:rPr lang="en-US" b="1" i="1" dirty="0"/>
              <a:t>n</a:t>
            </a:r>
            <a:r>
              <a:rPr lang="en-US" dirty="0"/>
              <a:t>)] mod </a:t>
            </a:r>
            <a:r>
              <a:rPr lang="en-US" b="1" i="1" dirty="0"/>
              <a:t>n</a:t>
            </a:r>
            <a:r>
              <a:rPr lang="en-US" dirty="0"/>
              <a:t> = (</a:t>
            </a:r>
            <a:r>
              <a:rPr lang="en-US" b="1" i="1" dirty="0"/>
              <a:t>a</a:t>
            </a:r>
            <a:r>
              <a:rPr lang="en-US" dirty="0"/>
              <a:t> + </a:t>
            </a:r>
            <a:r>
              <a:rPr lang="en-US" b="1" i="1" dirty="0"/>
              <a:t>b</a:t>
            </a:r>
            <a:r>
              <a:rPr lang="en-US" dirty="0"/>
              <a:t>) mod </a:t>
            </a:r>
            <a:r>
              <a:rPr lang="en-US" b="1" i="1" dirty="0"/>
              <a:t>n</a:t>
            </a:r>
          </a:p>
          <a:p>
            <a:pPr lvl="1"/>
            <a:r>
              <a:rPr lang="en-US" dirty="0"/>
              <a:t>[(</a:t>
            </a:r>
            <a:r>
              <a:rPr lang="en-US" b="1" i="1" dirty="0"/>
              <a:t>a</a:t>
            </a:r>
            <a:r>
              <a:rPr lang="en-US" dirty="0"/>
              <a:t> mod </a:t>
            </a:r>
            <a:r>
              <a:rPr lang="en-US" b="1" i="1" dirty="0"/>
              <a:t>n</a:t>
            </a:r>
            <a:r>
              <a:rPr lang="en-US" dirty="0"/>
              <a:t>) – (</a:t>
            </a:r>
            <a:r>
              <a:rPr lang="en-US" b="1" i="1" dirty="0"/>
              <a:t>b</a:t>
            </a:r>
            <a:r>
              <a:rPr lang="en-US" dirty="0"/>
              <a:t> mod </a:t>
            </a:r>
            <a:r>
              <a:rPr lang="en-US" b="1" i="1" dirty="0"/>
              <a:t>n</a:t>
            </a:r>
            <a:r>
              <a:rPr lang="en-US" dirty="0"/>
              <a:t>)] mod </a:t>
            </a:r>
            <a:r>
              <a:rPr lang="en-US" b="1" i="1" dirty="0"/>
              <a:t>n</a:t>
            </a:r>
            <a:r>
              <a:rPr lang="en-US" dirty="0"/>
              <a:t> = (</a:t>
            </a:r>
            <a:r>
              <a:rPr lang="en-US" b="1" i="1" dirty="0"/>
              <a:t>a</a:t>
            </a:r>
            <a:r>
              <a:rPr lang="en-US" dirty="0"/>
              <a:t> – </a:t>
            </a:r>
            <a:r>
              <a:rPr lang="en-US" b="1" i="1" dirty="0"/>
              <a:t>b</a:t>
            </a:r>
            <a:r>
              <a:rPr lang="en-US" dirty="0"/>
              <a:t>) mod </a:t>
            </a:r>
            <a:r>
              <a:rPr lang="en-US" b="1" i="1" dirty="0"/>
              <a:t>n</a:t>
            </a:r>
          </a:p>
          <a:p>
            <a:pPr lvl="1"/>
            <a:r>
              <a:rPr lang="en-US" dirty="0"/>
              <a:t>[(</a:t>
            </a:r>
            <a:r>
              <a:rPr lang="en-US" b="1" i="1" dirty="0"/>
              <a:t>a</a:t>
            </a:r>
            <a:r>
              <a:rPr lang="en-US" dirty="0"/>
              <a:t> mod </a:t>
            </a:r>
            <a:r>
              <a:rPr lang="en-US" b="1" i="1" dirty="0"/>
              <a:t>n</a:t>
            </a:r>
            <a:r>
              <a:rPr lang="en-US" dirty="0"/>
              <a:t>) x (</a:t>
            </a:r>
            <a:r>
              <a:rPr lang="en-US" b="1" i="1" dirty="0"/>
              <a:t>b</a:t>
            </a:r>
            <a:r>
              <a:rPr lang="en-US" dirty="0"/>
              <a:t> mod </a:t>
            </a:r>
            <a:r>
              <a:rPr lang="en-US" b="1" i="1" dirty="0"/>
              <a:t>n</a:t>
            </a:r>
            <a:r>
              <a:rPr lang="en-US" dirty="0"/>
              <a:t>)] mod </a:t>
            </a:r>
            <a:r>
              <a:rPr lang="en-US" b="1" i="1" dirty="0"/>
              <a:t>n</a:t>
            </a:r>
            <a:r>
              <a:rPr lang="en-US" dirty="0"/>
              <a:t> = (</a:t>
            </a:r>
            <a:r>
              <a:rPr lang="en-US" b="1" i="1" dirty="0"/>
              <a:t>a</a:t>
            </a:r>
            <a:r>
              <a:rPr lang="en-US" dirty="0"/>
              <a:t> x </a:t>
            </a:r>
            <a:r>
              <a:rPr lang="en-US" b="1" i="1" dirty="0"/>
              <a:t>b</a:t>
            </a:r>
            <a:r>
              <a:rPr lang="en-US" dirty="0"/>
              <a:t>) mod </a:t>
            </a:r>
            <a:r>
              <a:rPr lang="en-US" b="1" i="1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54259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Divided and Conquered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891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We can't actually divide</a:t>
                </a:r>
              </a:p>
              <a:p>
                <a:r>
                  <a:rPr lang="en-US" dirty="0"/>
                  <a:t>Instead, we have to find the multiplicative inverse</a:t>
                </a:r>
              </a:p>
              <a:p>
                <a:r>
                  <a:rPr lang="en-US" dirty="0"/>
                  <a:t>The multiplicative inverse of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exists if and only if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is relatively prime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i="1" dirty="0"/>
              </a:p>
              <a:p>
                <a:r>
                  <a:rPr lang="en-US" dirty="0"/>
                  <a:t>13 ∙ 5</a:t>
                </a:r>
                <a:r>
                  <a:rPr lang="en-US" dirty="0">
                    <a:sym typeface="Symbol" pitchFamily="18" charset="2"/>
                  </a:rPr>
                  <a:t> </a:t>
                </a:r>
                <a:r>
                  <a:rPr lang="en-US" dirty="0"/>
                  <a:t> 65 </a:t>
                </a:r>
                <a:r>
                  <a:rPr lang="en-US" dirty="0">
                    <a:sym typeface="Symbol" pitchFamily="18" charset="2"/>
                  </a:rPr>
                  <a:t> 1</a:t>
                </a:r>
                <a:r>
                  <a:rPr lang="en-US" dirty="0"/>
                  <a:t> (mod 16)</a:t>
                </a:r>
              </a:p>
              <a:p>
                <a:r>
                  <a:rPr lang="en-US" dirty="0"/>
                  <a:t>So, 13 and 5 are multiplicative inverses mod 16</a:t>
                </a:r>
              </a:p>
              <a:p>
                <a:r>
                  <a:rPr lang="en-US" dirty="0"/>
                  <a:t>But, 0, 2, 4, 6, 8, 10, and 12 do not have multiplicative inverses mod 16</a:t>
                </a:r>
              </a:p>
            </p:txBody>
          </p:sp>
        </mc:Choice>
        <mc:Fallback>
          <p:sp>
            <p:nvSpPr>
              <p:cNvPr id="37891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 r="-1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286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Shift ciphers</a:t>
            </a:r>
          </a:p>
          <a:p>
            <a:r>
              <a:rPr lang="en-US" dirty="0"/>
              <a:t>Substitution ciphers</a:t>
            </a:r>
          </a:p>
          <a:p>
            <a:r>
              <a:rPr lang="en-US" dirty="0"/>
              <a:t>One-time pads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No class Monday!</a:t>
            </a:r>
          </a:p>
          <a:p>
            <a:r>
              <a:rPr lang="en-US" dirty="0"/>
              <a:t>Read Sections 2.3 and 12.1</a:t>
            </a:r>
          </a:p>
          <a:p>
            <a:r>
              <a:rPr lang="en-US" dirty="0"/>
              <a:t>Work on Project 1</a:t>
            </a:r>
          </a:p>
          <a:p>
            <a:r>
              <a:rPr lang="en-US" dirty="0"/>
              <a:t>Start Assignment 1</a:t>
            </a:r>
          </a:p>
          <a:p>
            <a:pPr lvl="1"/>
            <a:r>
              <a:rPr lang="en-US" dirty="0"/>
              <a:t>Due next 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A6CEB-82D7-42DA-8B10-B9D4F351F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3E1581-E33E-4B98-9B7F-97E68A553C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38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63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tidbit of the day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AI hiring bots are growing common</a:t>
            </a:r>
          </a:p>
          <a:p>
            <a:r>
              <a:rPr lang="en-US" dirty="0"/>
              <a:t>To get a job at McDonald's, you might have to talk to their AI chatbot, Olivia</a:t>
            </a:r>
          </a:p>
          <a:p>
            <a:r>
              <a:rPr lang="en-US" dirty="0"/>
              <a:t>Some white hat hackers discovered that the password for the Paradox.ai account that runs Olivia was … "123456"</a:t>
            </a:r>
          </a:p>
          <a:p>
            <a:pPr lvl="1"/>
            <a:r>
              <a:rPr lang="en-US" dirty="0"/>
              <a:t>(Not secure)</a:t>
            </a:r>
          </a:p>
          <a:p>
            <a:r>
              <a:rPr lang="en-US" dirty="0"/>
              <a:t>They accessed a database containing as many as 64 million chat records, many of which contained personal data</a:t>
            </a:r>
          </a:p>
          <a:p>
            <a:r>
              <a:rPr lang="en-US" dirty="0"/>
              <a:t>Follow the story:</a:t>
            </a:r>
          </a:p>
          <a:p>
            <a:pPr lvl="1"/>
            <a:r>
              <a:rPr lang="en-US" dirty="0">
                <a:hlinkClick r:id="rId2"/>
              </a:rPr>
              <a:t>https://www.wired.com/story/mcdonalds-ai-hiring-chat-bot-paradoxai/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26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Access Control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70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Extended Unix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Unix has users, groups, and processes</a:t>
            </a:r>
          </a:p>
          <a:p>
            <a:r>
              <a:rPr lang="en-US" dirty="0"/>
              <a:t>A user has a unique UID</a:t>
            </a:r>
          </a:p>
          <a:p>
            <a:r>
              <a:rPr lang="en-US" dirty="0"/>
              <a:t>A group has a unique GID</a:t>
            </a:r>
          </a:p>
          <a:p>
            <a:r>
              <a:rPr lang="en-US" dirty="0"/>
              <a:t>A process has a unique PID</a:t>
            </a:r>
          </a:p>
          <a:p>
            <a:r>
              <a:rPr lang="en-US" dirty="0"/>
              <a:t>Each user can belong to many groups</a:t>
            </a:r>
          </a:p>
          <a:p>
            <a:r>
              <a:rPr lang="en-US" dirty="0"/>
              <a:t>Access is controlled on:</a:t>
            </a:r>
          </a:p>
          <a:p>
            <a:pPr lvl="1"/>
            <a:r>
              <a:rPr lang="en-US" dirty="0"/>
              <a:t>Files</a:t>
            </a:r>
          </a:p>
          <a:p>
            <a:pPr lvl="1"/>
            <a:r>
              <a:rPr lang="en-US" dirty="0"/>
              <a:t>Directories</a:t>
            </a:r>
          </a:p>
        </p:txBody>
      </p:sp>
    </p:spTree>
    <p:extLst>
      <p:ext uri="{BB962C8B-B14F-4D97-AF65-F5344CB8AC3E}">
        <p14:creationId xmlns:p14="http://schemas.microsoft.com/office/powerpoint/2010/main" val="289239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permissions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Reading</a:t>
            </a:r>
          </a:p>
          <a:p>
            <a:r>
              <a:rPr lang="en-US" dirty="0"/>
              <a:t>Writing</a:t>
            </a:r>
          </a:p>
          <a:p>
            <a:r>
              <a:rPr lang="en-US" dirty="0"/>
              <a:t>Executing</a:t>
            </a:r>
          </a:p>
          <a:p>
            <a:r>
              <a:rPr lang="en-US" dirty="0"/>
              <a:t>Ownership is also important</a:t>
            </a:r>
          </a:p>
        </p:txBody>
      </p:sp>
    </p:spTree>
    <p:extLst>
      <p:ext uri="{BB962C8B-B14F-4D97-AF65-F5344CB8AC3E}">
        <p14:creationId xmlns:p14="http://schemas.microsoft.com/office/powerpoint/2010/main" val="1657209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2022</TotalTime>
  <Words>1329</Words>
  <Application>Microsoft Office PowerPoint</Application>
  <PresentationFormat>Widescreen</PresentationFormat>
  <Paragraphs>179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Arial</vt:lpstr>
      <vt:lpstr>Calibri</vt:lpstr>
      <vt:lpstr>Cambria Math</vt:lpstr>
      <vt:lpstr>Corbel</vt:lpstr>
      <vt:lpstr>Courier New</vt:lpstr>
      <vt:lpstr>Symbol</vt:lpstr>
      <vt:lpstr>Wingdings</vt:lpstr>
      <vt:lpstr>Wingdings 2</vt:lpstr>
      <vt:lpstr>Wingdings 3</vt:lpstr>
      <vt:lpstr>Module</vt:lpstr>
      <vt:lpstr>COMP 4290</vt:lpstr>
      <vt:lpstr>Last time</vt:lpstr>
      <vt:lpstr>Questions?</vt:lpstr>
      <vt:lpstr>Assignment 1</vt:lpstr>
      <vt:lpstr>Project 1</vt:lpstr>
      <vt:lpstr>Security tidbit of the day</vt:lpstr>
      <vt:lpstr>Back to Access Control</vt:lpstr>
      <vt:lpstr>Extended Unix example</vt:lpstr>
      <vt:lpstr>File permissions</vt:lpstr>
      <vt:lpstr>Directory permissions</vt:lpstr>
      <vt:lpstr>Permission example</vt:lpstr>
      <vt:lpstr>chmod example</vt:lpstr>
      <vt:lpstr>Role-based access control</vt:lpstr>
      <vt:lpstr>RBAC definitions</vt:lpstr>
      <vt:lpstr>Cryptography</vt:lpstr>
      <vt:lpstr>Cryptography</vt:lpstr>
      <vt:lpstr>Encryption and decryption</vt:lpstr>
      <vt:lpstr>Notation</vt:lpstr>
      <vt:lpstr>Attacks</vt:lpstr>
      <vt:lpstr>Terminology</vt:lpstr>
      <vt:lpstr>Terminology remix</vt:lpstr>
      <vt:lpstr>Encryption algorithms</vt:lpstr>
      <vt:lpstr>Symmetric vs. asymmetric</vt:lpstr>
      <vt:lpstr>Cryptanalysts</vt:lpstr>
      <vt:lpstr>Cryptanalysis</vt:lpstr>
      <vt:lpstr>Modular Arithmetic Overview</vt:lpstr>
      <vt:lpstr>Review of Modular Arithmetic</vt:lpstr>
      <vt:lpstr>Divided and Conquered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293</cp:revision>
  <dcterms:created xsi:type="dcterms:W3CDTF">2009-08-24T20:26:10Z</dcterms:created>
  <dcterms:modified xsi:type="dcterms:W3CDTF">2025-08-28T19:29:09Z</dcterms:modified>
</cp:coreProperties>
</file>